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663" r:id="rId5"/>
    <p:sldId id="2090649748" r:id="rId6"/>
    <p:sldId id="512" r:id="rId7"/>
    <p:sldId id="517" r:id="rId8"/>
    <p:sldId id="2090649698" r:id="rId9"/>
    <p:sldId id="2090649752" r:id="rId10"/>
    <p:sldId id="2090649760" r:id="rId11"/>
    <p:sldId id="2090649769" r:id="rId12"/>
    <p:sldId id="679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08A3E"/>
    <a:srgbClr val="6C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Stijl, licht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84043" autoAdjust="0"/>
  </p:normalViewPr>
  <p:slideViewPr>
    <p:cSldViewPr snapToGrid="0">
      <p:cViewPr varScale="1">
        <p:scale>
          <a:sx n="69" d="100"/>
          <a:sy n="69" d="100"/>
        </p:scale>
        <p:origin x="9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65F5C-AB96-4B80-8E29-FCAAA262351E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D43EC-E074-40D0-A7A6-DFE803A33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625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CGV1tNBoeU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Achtergrondinfo: World </a:t>
            </a:r>
            <a:r>
              <a:rPr lang="nl-N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</a:t>
            </a: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Forum Vierde</a:t>
            </a:r>
            <a:r>
              <a:rPr lang="nl-N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Industriële Revolutie </a:t>
            </a:r>
            <a:r>
              <a:rPr lang="nl-NL" dirty="0">
                <a:hlinkClick r:id="rId3"/>
              </a:rPr>
              <a:t>https://www.youtube.com/watch?v=SCGV1tNBoeU</a:t>
            </a: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economische macht komt steeds meer te liggen bij productieve en kritische consumenten; bedrijven veranderen snel. Technologische ontwikkelingen gaan progressief en iedereen moet bijblijven. Leven Lang Ontwikkelen is geen keuze meer, maar een noodzaak. 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Geven wij onze studenten wel de juiste voorbereiding op die nieuwe (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arbeids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)markt? Hoe zorgen we ervoor dat onze afgestudeerden zich blijven handhaven? Wat betekent dit allemaal voor onze scholen? 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D43EC-E074-40D0-A7A6-DFE803A330D1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0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897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Demografische</a:t>
            </a:r>
            <a:r>
              <a:rPr lang="nl-N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bevolkingsopbouw. </a:t>
            </a: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Gastdocenten nodig (externen)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Onderwijs</a:t>
            </a:r>
            <a:r>
              <a:rPr lang="nl-N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locatie (in leerbedrijf / bij opdrachtgever)</a:t>
            </a: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969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Duurzaamheid =</a:t>
            </a:r>
            <a:r>
              <a:rPr lang="nl-N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klimaat/ energie/ </a:t>
            </a:r>
            <a:r>
              <a:rPr lang="nl-NL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foot-print</a:t>
            </a: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</a:t>
            </a: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-scholen/ duurzaam mbo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216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Ik pak er 2 uit: 1) Technologie – gaat sneller dan we denken</a:t>
            </a: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84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93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https://www.rijksoverheid.nl/documenten/brochures/2020/09/30/ruimte-in-regels-een-flexibel-mbo-aanbod-voor-leven-lang-ontwikkelen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066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451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sz="1200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642E4-AC62-4158-B301-204FFCF112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07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613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66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09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597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915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75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609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8775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697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37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227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84603-18F9-8747-BC63-5A31984BBD92}" type="datetimeFigureOut">
              <a:rPr lang="nl-NL" smtClean="0"/>
              <a:t>14-8-2022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9DEAB-0661-6E49-83CD-A7AEAC10E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688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CGV1tNBo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6089"/>
            <a:ext cx="12205432" cy="6954089"/>
          </a:xfrm>
          <a:prstGeom prst="rect">
            <a:avLst/>
          </a:prstGeom>
        </p:spPr>
      </p:pic>
      <p:sp>
        <p:nvSpPr>
          <p:cNvPr id="14" name="Titel 7"/>
          <p:cNvSpPr txBox="1">
            <a:spLocks/>
          </p:cNvSpPr>
          <p:nvPr/>
        </p:nvSpPr>
        <p:spPr>
          <a:xfrm>
            <a:off x="5327915" y="1220755"/>
            <a:ext cx="6695248" cy="342696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indent="0" algn="l" defTabSz="652447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8474657" algn="l"/>
              </a:tabLst>
              <a:defRPr sz="2700" kern="1200">
                <a:solidFill>
                  <a:schemeClr val="bg1"/>
                </a:solidFill>
                <a:latin typeface="Futura Std Medium" panose="020B05020202040203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5244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474657" algn="l"/>
              </a:tabLst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Std Medium" panose="020B0502020204020303" charset="0"/>
              <a:ea typeface="+mj-ea"/>
              <a:cs typeface="+mj-cs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373073" y="1585733"/>
            <a:ext cx="4832359" cy="19847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dirty="0">
                <a:solidFill>
                  <a:prstClr val="white"/>
                </a:solidFill>
                <a:latin typeface="Calibri" panose="020F0502020204030204"/>
              </a:rPr>
              <a:t>MBO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een disruptieve </a:t>
            </a:r>
            <a:b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omgeving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8B20697-E9D0-4B91-A12D-BA1F5F60B0AE}"/>
              </a:ext>
            </a:extLst>
          </p:cNvPr>
          <p:cNvSpPr txBox="1"/>
          <p:nvPr/>
        </p:nvSpPr>
        <p:spPr>
          <a:xfrm>
            <a:off x="9201873" y="5753359"/>
            <a:ext cx="2604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Rini Romme </a:t>
            </a:r>
          </a:p>
          <a:p>
            <a:pPr algn="r"/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14 augustus 2022</a:t>
            </a:r>
          </a:p>
        </p:txBody>
      </p:sp>
    </p:spTree>
    <p:extLst>
      <p:ext uri="{BB962C8B-B14F-4D97-AF65-F5344CB8AC3E}">
        <p14:creationId xmlns:p14="http://schemas.microsoft.com/office/powerpoint/2010/main" val="250240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A5053E-0784-4CC9-A9BF-699D99688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24" y="365127"/>
            <a:ext cx="11367077" cy="619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4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7968" y="479428"/>
            <a:ext cx="9956075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Demografische ontwikkelingen</a:t>
            </a:r>
          </a:p>
        </p:txBody>
      </p:sp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281222"/>
              </p:ext>
            </p:extLst>
          </p:nvPr>
        </p:nvGraphicFramePr>
        <p:xfrm>
          <a:off x="1378915" y="1303812"/>
          <a:ext cx="9731634" cy="50991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88485">
                  <a:extLst>
                    <a:ext uri="{9D8B030D-6E8A-4147-A177-3AD203B41FA5}">
                      <a16:colId xmlns:a16="http://schemas.microsoft.com/office/drawing/2014/main" val="3487671643"/>
                    </a:ext>
                  </a:extLst>
                </a:gridCol>
                <a:gridCol w="5243149">
                  <a:extLst>
                    <a:ext uri="{9D8B030D-6E8A-4147-A177-3AD203B41FA5}">
                      <a16:colId xmlns:a16="http://schemas.microsoft.com/office/drawing/2014/main" val="3959906909"/>
                    </a:ext>
                  </a:extLst>
                </a:gridCol>
              </a:tblGrid>
              <a:tr h="634249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404071"/>
                  </a:ext>
                </a:extLst>
              </a:tr>
              <a:tr h="532996">
                <a:tc>
                  <a:txBody>
                    <a:bodyPr/>
                    <a:lstStyle/>
                    <a:p>
                      <a:r>
                        <a:rPr lang="nl-NL" sz="2400" dirty="0"/>
                        <a:t>Daling aantal studenten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Blijvende stijging aantal</a:t>
                      </a:r>
                      <a:r>
                        <a:rPr lang="nl-NL" sz="2400" baseline="0" dirty="0"/>
                        <a:t> cursisten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200285"/>
                  </a:ext>
                </a:extLst>
              </a:tr>
              <a:tr h="294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Suburbanisatie middenklasse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Toename arbeidsmigranten, urbanisatie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666170"/>
                  </a:ext>
                </a:extLst>
              </a:tr>
              <a:tr h="294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Vergrijzing docentencorps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Grote uitstroom ervaren werknemers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862461"/>
                  </a:ext>
                </a:extLst>
              </a:tr>
              <a:tr h="5721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aseline="0" dirty="0"/>
                        <a:t>Langer naar school, hoger niveau (</a:t>
                      </a:r>
                      <a:r>
                        <a:rPr lang="nl-NL" sz="2400" baseline="0" dirty="0" err="1"/>
                        <a:t>avoïsering</a:t>
                      </a:r>
                      <a:r>
                        <a:rPr lang="nl-NL" sz="2400" baseline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Continu opscholing en omscholing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549713"/>
                  </a:ext>
                </a:extLst>
              </a:tr>
              <a:tr h="2819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Z-generatie (Google-generatie)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Informeel leren van ervaren collega’s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04766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Keuze voor interesse (minder voor inkomen)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Langer doorwerken (arbeidsvitaliteit, pensioen schuift op)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95763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Individualisering, cocooning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Vrije tijd steeds belangrijker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27529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 regio-specifieke</a:t>
                      </a:r>
                      <a:r>
                        <a:rPr lang="nl-NL" sz="2400" baseline="0" dirty="0"/>
                        <a:t> behoeften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073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26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913" y="479428"/>
            <a:ext cx="10179645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Ecologische ontwikkelingen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21514"/>
              </p:ext>
            </p:extLst>
          </p:nvPr>
        </p:nvGraphicFramePr>
        <p:xfrm>
          <a:off x="1379688" y="1321568"/>
          <a:ext cx="9533752" cy="5547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66876">
                  <a:extLst>
                    <a:ext uri="{9D8B030D-6E8A-4147-A177-3AD203B41FA5}">
                      <a16:colId xmlns:a16="http://schemas.microsoft.com/office/drawing/2014/main" val="3412674256"/>
                    </a:ext>
                  </a:extLst>
                </a:gridCol>
                <a:gridCol w="4766876">
                  <a:extLst>
                    <a:ext uri="{9D8B030D-6E8A-4147-A177-3AD203B41FA5}">
                      <a16:colId xmlns:a16="http://schemas.microsoft.com/office/drawing/2014/main" val="2868699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4719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nl-NL" sz="2400" dirty="0"/>
                        <a:t>Duurzaamheid, circulair onderdeel  beroepsopleidingen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  <a:tabLst>
                          <a:tab pos="2508250" algn="l"/>
                        </a:tabLst>
                      </a:pPr>
                      <a:r>
                        <a:rPr lang="nl-NL" sz="2400" dirty="0"/>
                        <a:t>Toepassen</a:t>
                      </a:r>
                      <a:r>
                        <a:rPr lang="nl-NL" sz="2400" baseline="0" dirty="0"/>
                        <a:t> nieuwe technieken i.v.m. d</a:t>
                      </a:r>
                      <a:r>
                        <a:rPr lang="nl-NL" sz="2400" dirty="0"/>
                        <a:t>uurzaamheid/ energietransmissie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268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nl-NL" sz="2400" dirty="0"/>
                        <a:t>Nieuwe kijk op klimaat/ energie geeft andere inhoud</a:t>
                      </a:r>
                      <a:r>
                        <a:rPr lang="nl-NL" sz="2400" baseline="0" dirty="0"/>
                        <a:t> kwalificaties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  <a:tabLst>
                          <a:tab pos="2508250" algn="l"/>
                        </a:tabLst>
                      </a:pPr>
                      <a:r>
                        <a:rPr lang="nl-NL" sz="2400" dirty="0"/>
                        <a:t>Bijscholingen andere inzichten op klimaat/ energie/ duurzaamheid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69724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nl-NL" sz="2400" dirty="0" err="1"/>
                        <a:t>SDG’s</a:t>
                      </a:r>
                      <a:r>
                        <a:rPr lang="nl-NL" sz="2400" dirty="0"/>
                        <a:t> (17 tegels), Green Deal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  <a:tabLst>
                          <a:tab pos="2508250" algn="l"/>
                        </a:tabLst>
                      </a:pPr>
                      <a:r>
                        <a:rPr lang="nl-NL" sz="2400" dirty="0" err="1"/>
                        <a:t>SDG’s</a:t>
                      </a:r>
                      <a:r>
                        <a:rPr lang="nl-NL" sz="2400" dirty="0"/>
                        <a:t> (17 tegels), Green Deal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00296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nl-NL" sz="2400" dirty="0"/>
                        <a:t>Omgaan met water (drink/grond), watermanagement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  <a:tabLst>
                          <a:tab pos="2508250" algn="l"/>
                        </a:tabLst>
                      </a:pPr>
                      <a:r>
                        <a:rPr lang="nl-NL" sz="2400" dirty="0"/>
                        <a:t>Oplossingen tekorten aan drink-/ grondwater en wateroverlast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50847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nl-NL" sz="2400" dirty="0"/>
                        <a:t>Invulling geven aan thema’s rondom duurzaamheid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Bewustwording footprint: </a:t>
                      </a:r>
                      <a:br>
                        <a:rPr lang="nl-NL" sz="2400" dirty="0"/>
                      </a:br>
                      <a:r>
                        <a:rPr lang="nl-NL" sz="2400" dirty="0" err="1"/>
                        <a:t>eco</a:t>
                      </a:r>
                      <a:r>
                        <a:rPr lang="nl-NL" sz="2400" dirty="0"/>
                        <a:t>-bewust, veganisme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58941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Circulair economisch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Circulair werken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25959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lang="nl-NL" sz="2400" dirty="0"/>
                        <a:t>Onderdeel 3-voudige kwalificatie (beroep/ burger/ doorstroom)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Integreren in werk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21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55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16673" y="479428"/>
            <a:ext cx="10306596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Technologische ontwikkelingen/ digitalisering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28965"/>
              </p:ext>
            </p:extLst>
          </p:nvPr>
        </p:nvGraphicFramePr>
        <p:xfrm>
          <a:off x="1362539" y="1354387"/>
          <a:ext cx="9630986" cy="5181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15493">
                  <a:extLst>
                    <a:ext uri="{9D8B030D-6E8A-4147-A177-3AD203B41FA5}">
                      <a16:colId xmlns:a16="http://schemas.microsoft.com/office/drawing/2014/main" val="2610278064"/>
                    </a:ext>
                  </a:extLst>
                </a:gridCol>
                <a:gridCol w="4815493">
                  <a:extLst>
                    <a:ext uri="{9D8B030D-6E8A-4147-A177-3AD203B41FA5}">
                      <a16:colId xmlns:a16="http://schemas.microsoft.com/office/drawing/2014/main" val="28549169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61238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Automatisering/ robotisering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 err="1"/>
                        <a:t>Digitalization</a:t>
                      </a:r>
                      <a:r>
                        <a:rPr lang="nl-NL" sz="2400" dirty="0"/>
                        <a:t> (</a:t>
                      </a:r>
                      <a:r>
                        <a:rPr lang="nl-NL" sz="2400" dirty="0" err="1"/>
                        <a:t>quantum</a:t>
                      </a:r>
                      <a:r>
                        <a:rPr lang="nl-NL" sz="2400" dirty="0"/>
                        <a:t>, AI)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494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 gebruik van ICT (3D) en technologische</a:t>
                      </a:r>
                      <a:r>
                        <a:rPr lang="nl-NL" sz="2400" baseline="0" dirty="0"/>
                        <a:t> </a:t>
                      </a:r>
                      <a:r>
                        <a:rPr lang="nl-NL" sz="2400" dirty="0"/>
                        <a:t>toepassingen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Omgaan met (pluk)robots, drones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96966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Big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Data-based (chatbots, algoritmes),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67498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Onderwijs goedkoper (open </a:t>
                      </a:r>
                      <a:r>
                        <a:rPr lang="nl-NL" sz="2400" dirty="0" err="1"/>
                        <a:t>science</a:t>
                      </a:r>
                      <a:r>
                        <a:rPr lang="nl-NL" sz="2400" dirty="0"/>
                        <a:t>, kennis gratis beschikbaar)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Internet, cybersecurity, communicatie  (5G)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47923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Omgaan met nieuwe technieken</a:t>
                      </a:r>
                      <a:r>
                        <a:rPr lang="nl-NL" sz="2400" baseline="0" dirty="0"/>
                        <a:t> 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Bijscholing in nieuwe technieken (</a:t>
                      </a:r>
                      <a:r>
                        <a:rPr lang="nl-NL" sz="2400" dirty="0" err="1"/>
                        <a:t>productlifecycle</a:t>
                      </a:r>
                      <a:r>
                        <a:rPr lang="nl-NL" sz="2400" dirty="0"/>
                        <a:t> steeds korter)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82241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</a:t>
                      </a:r>
                      <a:r>
                        <a:rPr lang="nl-NL" sz="2400" baseline="0" dirty="0"/>
                        <a:t> o</a:t>
                      </a:r>
                      <a:r>
                        <a:rPr lang="nl-NL" sz="2400" dirty="0"/>
                        <a:t>nline</a:t>
                      </a:r>
                      <a:r>
                        <a:rPr lang="nl-NL" sz="2400" baseline="0" dirty="0"/>
                        <a:t> leren</a:t>
                      </a:r>
                      <a:r>
                        <a:rPr lang="nl-NL" sz="2400" dirty="0"/>
                        <a:t> (digitale modulen/ </a:t>
                      </a:r>
                      <a:r>
                        <a:rPr lang="nl-NL" sz="2400" dirty="0" err="1"/>
                        <a:t>MOOC’s</a:t>
                      </a:r>
                      <a:r>
                        <a:rPr lang="nl-NL" sz="2400" dirty="0"/>
                        <a:t>), chatbots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Online en op</a:t>
                      </a:r>
                      <a:r>
                        <a:rPr lang="nl-NL" sz="2400" baseline="0" dirty="0"/>
                        <a:t> locatie leren (thuis en/of werkplek), VR</a:t>
                      </a:r>
                      <a:endParaRPr lang="nl-NL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48402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Authenticiteit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Standaardisatie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834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972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7968" y="479428"/>
            <a:ext cx="9956075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Economische ontwikkelingen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722501"/>
              </p:ext>
            </p:extLst>
          </p:nvPr>
        </p:nvGraphicFramePr>
        <p:xfrm>
          <a:off x="1399057" y="1321568"/>
          <a:ext cx="9854986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3772">
                  <a:extLst>
                    <a:ext uri="{9D8B030D-6E8A-4147-A177-3AD203B41FA5}">
                      <a16:colId xmlns:a16="http://schemas.microsoft.com/office/drawing/2014/main" val="2642889525"/>
                    </a:ext>
                  </a:extLst>
                </a:gridCol>
                <a:gridCol w="4951214">
                  <a:extLst>
                    <a:ext uri="{9D8B030D-6E8A-4147-A177-3AD203B41FA5}">
                      <a16:colId xmlns:a16="http://schemas.microsoft.com/office/drawing/2014/main" val="235098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478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/>
                        <a:t>Van lumpsum naar prestaties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Meer budget voor scholingsfondsen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280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/>
                        <a:t>Meer geld voor sociale onderkant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 gelden vanuit</a:t>
                      </a:r>
                      <a:r>
                        <a:rPr lang="nl-NL" sz="2400" baseline="0" dirty="0"/>
                        <a:t> ge</a:t>
                      </a:r>
                      <a:r>
                        <a:rPr lang="nl-NL" sz="2400" dirty="0"/>
                        <a:t>meente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Regiobehoefte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Allianties met </a:t>
                      </a:r>
                      <a:r>
                        <a:rPr lang="nl-NL" sz="2400" baseline="0" dirty="0"/>
                        <a:t>bedrijven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2755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nl-NL" sz="2400" baseline="0" dirty="0"/>
                        <a:t>Rendement belangrijk, inzetbaarheid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Alumnigegevens</a:t>
                      </a:r>
                      <a:r>
                        <a:rPr lang="nl-NL" sz="2400" baseline="0" dirty="0"/>
                        <a:t> gaan meetellen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13493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nl-NL" sz="2400" dirty="0"/>
                        <a:t>Groenpluk, duaal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Tekortberoepen, zzp’ers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24293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nl-NL" sz="2400" dirty="0"/>
                        <a:t>Grotere</a:t>
                      </a:r>
                      <a:r>
                        <a:rPr lang="nl-NL" sz="2400" baseline="0" dirty="0"/>
                        <a:t> invloed vanuit regionaal bedrijfsleven/</a:t>
                      </a:r>
                      <a:r>
                        <a:rPr lang="nl-NL" sz="2400" baseline="0" dirty="0" err="1"/>
                        <a:t>NGO’s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 grote (private) landelijke onderwijsaanbieders,  bedrijfsscholen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53259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Toename</a:t>
                      </a:r>
                      <a:r>
                        <a:rPr lang="nl-NL" sz="2400" baseline="0" dirty="0"/>
                        <a:t> </a:t>
                      </a:r>
                      <a:r>
                        <a:rPr lang="nl-NL" sz="2400" baseline="0" dirty="0" err="1"/>
                        <a:t>switchers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Omscholing </a:t>
                      </a:r>
                      <a:r>
                        <a:rPr lang="nl-NL" sz="2400" dirty="0" err="1"/>
                        <a:t>a.g.v.</a:t>
                      </a:r>
                      <a:r>
                        <a:rPr lang="nl-NL" sz="2400" dirty="0"/>
                        <a:t> werkdruk/ onvrede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8219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aseline="0" dirty="0"/>
                        <a:t>Macrodoelmatigheid, direct inzetbaar, </a:t>
                      </a:r>
                      <a:r>
                        <a:rPr lang="nl-NL" sz="2400" dirty="0"/>
                        <a:t>concurrentie tussen mbo-scholen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 err="1"/>
                        <a:t>Upskillen</a:t>
                      </a:r>
                      <a:r>
                        <a:rPr lang="nl-NL" sz="2400" dirty="0"/>
                        <a:t>, </a:t>
                      </a:r>
                      <a:r>
                        <a:rPr lang="nl-NL" sz="2400" dirty="0" err="1"/>
                        <a:t>reskillen</a:t>
                      </a:r>
                      <a:r>
                        <a:rPr lang="nl-NL" sz="2400" dirty="0"/>
                        <a:t>, maatwerk, concurrentie met private aanbieders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225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89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220" y="479428"/>
            <a:ext cx="9956075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Sociaal-culturele ontwikkelingen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1331219" y="1255781"/>
          <a:ext cx="9956075" cy="512279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938458">
                  <a:extLst>
                    <a:ext uri="{9D8B030D-6E8A-4147-A177-3AD203B41FA5}">
                      <a16:colId xmlns:a16="http://schemas.microsoft.com/office/drawing/2014/main" val="721874963"/>
                    </a:ext>
                  </a:extLst>
                </a:gridCol>
                <a:gridCol w="5017617">
                  <a:extLst>
                    <a:ext uri="{9D8B030D-6E8A-4147-A177-3AD203B41FA5}">
                      <a16:colId xmlns:a16="http://schemas.microsoft.com/office/drawing/2014/main" val="3037859561"/>
                    </a:ext>
                  </a:extLst>
                </a:gridCol>
              </a:tblGrid>
              <a:tr h="550791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519714"/>
                  </a:ext>
                </a:extLst>
              </a:tr>
              <a:tr h="923092">
                <a:tc>
                  <a:txBody>
                    <a:bodyPr/>
                    <a:lstStyle/>
                    <a:p>
                      <a:r>
                        <a:rPr lang="nl-NL" sz="2400" dirty="0"/>
                        <a:t>Meer vraag naar brede</a:t>
                      </a:r>
                      <a:r>
                        <a:rPr lang="nl-NL" sz="2400" baseline="0" dirty="0"/>
                        <a:t> competenties (</a:t>
                      </a:r>
                      <a:r>
                        <a:rPr lang="nl-NL" sz="2400" baseline="0" dirty="0" err="1"/>
                        <a:t>b</a:t>
                      </a:r>
                      <a:r>
                        <a:rPr lang="nl-NL" sz="2400" dirty="0" err="1"/>
                        <a:t>asisset</a:t>
                      </a:r>
                      <a:r>
                        <a:rPr lang="nl-NL" sz="2400" dirty="0"/>
                        <a:t> kennis &amp; vaardigheden, kritische denkvaardigheden)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Vraag naar meer maatwerk (in omvang en thema en tijd) voor doelgroepen met achterstand (laaggeletterd, </a:t>
                      </a:r>
                      <a:r>
                        <a:rPr lang="nl-NL" sz="2400" dirty="0" err="1"/>
                        <a:t>digi</a:t>
                      </a:r>
                      <a:r>
                        <a:rPr lang="nl-NL" sz="2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37365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nl-NL" sz="2400" dirty="0"/>
                        <a:t>Ontwikkeling richting</a:t>
                      </a:r>
                      <a:r>
                        <a:rPr lang="nl-NL" sz="2400" baseline="0" dirty="0"/>
                        <a:t> o</a:t>
                      </a:r>
                      <a:r>
                        <a:rPr lang="nl-NL" sz="2400" dirty="0"/>
                        <a:t>nderwijs tot 14 jaar basisvormend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Leven Lang Ontwikkelen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46027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Meer nadruk op persoonsvorming en talentontwikkeling</a:t>
                      </a:r>
                      <a:r>
                        <a:rPr lang="nl-NL" sz="2400" baseline="0" dirty="0"/>
                        <a:t> (excellentie)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Waarderen van </a:t>
                      </a:r>
                      <a:r>
                        <a:rPr lang="nl-NL" sz="2400" baseline="0" dirty="0"/>
                        <a:t>eerder verworven competenties/ skills </a:t>
                      </a:r>
                      <a:r>
                        <a:rPr lang="nl-NL" sz="2400" dirty="0"/>
                        <a:t>(portfolio)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299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Toenemende</a:t>
                      </a:r>
                      <a:r>
                        <a:rPr lang="nl-NL" sz="2400" baseline="0" dirty="0"/>
                        <a:t> behoefte om betekenisvol te zijn (Z- generatie)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Aandacht voor om- en bijscholing en bijblijven op nieuwste technieken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173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Online leren synchroon als extra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Maatwerk leren (asynchroon)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12306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Transfervaardig, Google-generatie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Switchgedrag bij werkdruk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632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779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6403" y="479428"/>
            <a:ext cx="10306596" cy="63174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latin typeface="+mn-lt"/>
              </a:rPr>
              <a:t>Politieke ontwikkelingen</a:t>
            </a:r>
          </a:p>
        </p:txBody>
      </p:sp>
      <p:graphicFrame>
        <p:nvGraphicFramePr>
          <p:cNvPr id="11" name="Tabel 10"/>
          <p:cNvGraphicFramePr>
            <a:graphicFrameLocks noGrp="1"/>
          </p:cNvGraphicFramePr>
          <p:nvPr/>
        </p:nvGraphicFramePr>
        <p:xfrm>
          <a:off x="1342840" y="1220400"/>
          <a:ext cx="9731724" cy="52952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83476">
                  <a:extLst>
                    <a:ext uri="{9D8B030D-6E8A-4147-A177-3AD203B41FA5}">
                      <a16:colId xmlns:a16="http://schemas.microsoft.com/office/drawing/2014/main" val="2162296261"/>
                    </a:ext>
                  </a:extLst>
                </a:gridCol>
                <a:gridCol w="4948248">
                  <a:extLst>
                    <a:ext uri="{9D8B030D-6E8A-4147-A177-3AD203B41FA5}">
                      <a16:colId xmlns:a16="http://schemas.microsoft.com/office/drawing/2014/main" val="1782887805"/>
                    </a:ext>
                  </a:extLst>
                </a:gridCol>
              </a:tblGrid>
              <a:tr h="304857">
                <a:tc>
                  <a:txBody>
                    <a:bodyPr/>
                    <a:lstStyle/>
                    <a:p>
                      <a:pPr algn="ctr"/>
                      <a:r>
                        <a:rPr lang="nl-NL" sz="2800" dirty="0"/>
                        <a:t>Initieel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800" dirty="0" err="1"/>
                        <a:t>Postinitieel</a:t>
                      </a:r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583523"/>
                  </a:ext>
                </a:extLst>
              </a:tr>
              <a:tr h="787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Regeldruk OCW stijgt: instroomrecht, vroeg-selectie, doelmatigheid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Politieke wens tot recht op </a:t>
                      </a:r>
                      <a:r>
                        <a:rPr lang="nl-NL" sz="2400"/>
                        <a:t>(bekostigd) doorstromen</a:t>
                      </a:r>
                      <a:r>
                        <a:rPr lang="nl-NL" sz="2400" baseline="0"/>
                        <a:t> en omscholen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53106"/>
                  </a:ext>
                </a:extLst>
              </a:tr>
              <a:tr h="4793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Vmbo</a:t>
                      </a:r>
                      <a:r>
                        <a:rPr lang="nl-NL" sz="2400" baseline="0" dirty="0"/>
                        <a:t> </a:t>
                      </a:r>
                      <a:r>
                        <a:rPr lang="nl-NL" sz="2400" dirty="0"/>
                        <a:t>100 miljoen voor techniek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Investeren technologie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2882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Versterking</a:t>
                      </a:r>
                      <a:r>
                        <a:rPr lang="nl-NL" sz="2400" baseline="0" dirty="0"/>
                        <a:t> vakmanschapsroute en technologieroute</a:t>
                      </a:r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Rol bedrijven (</a:t>
                      </a:r>
                      <a:r>
                        <a:rPr lang="nl-NL" sz="2400" baseline="0" dirty="0"/>
                        <a:t>scholingsbudget CAO, STEM)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48466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Vraagfinanciering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Trekkingsrecht,</a:t>
                      </a:r>
                      <a:r>
                        <a:rPr lang="nl-NL" sz="2400" baseline="0" dirty="0"/>
                        <a:t> STAP</a:t>
                      </a:r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9974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Macrodoelmatigheid</a:t>
                      </a:r>
                      <a:r>
                        <a:rPr lang="nl-NL" sz="2400" baseline="0" dirty="0"/>
                        <a:t> </a:t>
                      </a:r>
                      <a:r>
                        <a:rPr lang="nl-NL" sz="2400" dirty="0"/>
                        <a:t>(licenties)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/>
                        <a:t>Privatisering, marktsturing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465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nl-NL" sz="2400" dirty="0"/>
                        <a:t>Kwaliteit boven onderwijstijd </a:t>
                      </a:r>
                      <a:br>
                        <a:rPr lang="nl-NL" sz="2400" dirty="0"/>
                      </a:br>
                      <a:r>
                        <a:rPr lang="nl-NL" sz="2400" dirty="0"/>
                        <a:t>(BOL: uren bot/</a:t>
                      </a:r>
                      <a:r>
                        <a:rPr lang="nl-NL" sz="2400" dirty="0" err="1"/>
                        <a:t>bpv</a:t>
                      </a:r>
                      <a:r>
                        <a:rPr lang="nl-NL" sz="2400" dirty="0"/>
                        <a:t> verlagen)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Flexibele delen (mbo-certificering, mbo-/praktijk-verklaringen)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10953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nl-NL" sz="2400" dirty="0"/>
                        <a:t>Alumni-beleid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Nationale LLO-Katalysator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2132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nl-NL" sz="2400" dirty="0"/>
                        <a:t>Onderscheidend aanbod, propositie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/>
                        <a:t>Regionale accenten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453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36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65" y="365127"/>
            <a:ext cx="231835" cy="956441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6626942"/>
            <a:ext cx="12192000" cy="231058"/>
          </a:xfrm>
          <a:prstGeom prst="rect">
            <a:avLst/>
          </a:prstGeom>
          <a:solidFill>
            <a:srgbClr val="D70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0" descr="Gerelateerde afbeeld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25945" y="427884"/>
            <a:ext cx="8609181" cy="5927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7749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8C14377D47DC40885086779261A8A1" ma:contentTypeVersion="4" ma:contentTypeDescription="Een nieuw document maken." ma:contentTypeScope="" ma:versionID="fe964548c6875e28581a6c7fd2e0e751">
  <xsd:schema xmlns:xsd="http://www.w3.org/2001/XMLSchema" xmlns:xs="http://www.w3.org/2001/XMLSchema" xmlns:p="http://schemas.microsoft.com/office/2006/metadata/properties" xmlns:ns3="54847b8c-2d65-4a33-8f87-a36128e6587a" targetNamespace="http://schemas.microsoft.com/office/2006/metadata/properties" ma:root="true" ma:fieldsID="ecad48524bbd76c2f5a6f9ada0650596" ns3:_="">
    <xsd:import namespace="54847b8c-2d65-4a33-8f87-a36128e658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47b8c-2d65-4a33-8f87-a36128e658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0E3535-AB92-479D-807C-50319C769151}">
  <ds:schemaRefs>
    <ds:schemaRef ds:uri="54847b8c-2d65-4a33-8f87-a36128e6587a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564C360-CEEA-47E3-9688-91B6C85D38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847b8c-2d65-4a33-8f87-a36128e658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FD49D8-DCD8-4B4C-8D0B-A539454E60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20784</TotalTime>
  <Words>718</Words>
  <Application>Microsoft Office PowerPoint</Application>
  <PresentationFormat>Breedbeeld</PresentationFormat>
  <Paragraphs>128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Futura Std Medium</vt:lpstr>
      <vt:lpstr>Office-thema</vt:lpstr>
      <vt:lpstr>PowerPoint-presentatie</vt:lpstr>
      <vt:lpstr>PowerPoint-presentatie</vt:lpstr>
      <vt:lpstr>Demografische ontwikkelingen</vt:lpstr>
      <vt:lpstr>Ecologische ontwikkelingen</vt:lpstr>
      <vt:lpstr>Technologische ontwikkelingen/ digitalisering</vt:lpstr>
      <vt:lpstr>Economische ontwikkelingen</vt:lpstr>
      <vt:lpstr>Sociaal-culturele ontwikkelingen</vt:lpstr>
      <vt:lpstr>Politieke ontwikkelingen</vt:lpstr>
      <vt:lpstr>PowerPoint-presentatie</vt:lpstr>
    </vt:vector>
  </TitlesOfParts>
  <Company>MBO Raad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Kennispunt Onderwijs en Examinering</dc:title>
  <dc:creator>Nelleke Lafeber</dc:creator>
  <cp:lastModifiedBy>Rini Romme</cp:lastModifiedBy>
  <cp:revision>981</cp:revision>
  <dcterms:created xsi:type="dcterms:W3CDTF">2017-02-20T12:12:36Z</dcterms:created>
  <dcterms:modified xsi:type="dcterms:W3CDTF">2022-08-13T22:40:45Z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0x010100B88C14377D47DC40885086779261A8A1</vt:lpwstr>
  </property>
  <property fmtid="{D5CDD505-2E9C-101B-9397-08002B2CF9AE}" pid="3" name="_dlc_DocIdItemGuid">
    <vt:lpwstr>f732cab3-3684-4710-be7c-01293e4923ba</vt:lpwstr>
  </property>
  <property fmtid="{D5CDD505-2E9C-101B-9397-08002B2CF9AE}" pid="4" name="Relatie">
    <vt:lpwstr/>
  </property>
  <property fmtid="{D5CDD505-2E9C-101B-9397-08002B2CF9AE}" pid="5" name="Bijeenkomst">
    <vt:lpwstr/>
  </property>
  <property fmtid="{D5CDD505-2E9C-101B-9397-08002B2CF9AE}" pid="6" name="Account">
    <vt:lpwstr/>
  </property>
</Properties>
</file>